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5" r:id="rId5"/>
    <p:sldId id="260" r:id="rId6"/>
    <p:sldId id="266" r:id="rId7"/>
    <p:sldId id="267" r:id="rId8"/>
    <p:sldId id="268" r:id="rId9"/>
    <p:sldId id="263" r:id="rId10"/>
    <p:sldId id="259" r:id="rId11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8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335"/>
            <a:ext cx="6553200" cy="891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008257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420" y="1105283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 </a:t>
            </a:r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040" y="2362200"/>
            <a:ext cx="53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700010"/>
            <a:ext cx="1447800" cy="80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34548" y="1972948"/>
            <a:ext cx="130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Rotation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83307"/>
            <a:ext cx="803148" cy="6982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2200" y="1219200"/>
            <a:ext cx="627884" cy="62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1"/>
            <a:ext cx="763550" cy="662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8227" y="2298951"/>
            <a:ext cx="329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 made tessellations using </a:t>
            </a:r>
            <a:r>
              <a:rPr lang="en-US" sz="1600" b="1" dirty="0" smtClean="0">
                <a:solidFill>
                  <a:srgbClr val="FF0000"/>
                </a:solidFill>
              </a:rPr>
              <a:t>recognizable objects </a:t>
            </a:r>
            <a:r>
              <a:rPr lang="en-US" sz="1600" dirty="0" smtClean="0"/>
              <a:t>(not just geometry).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634548" y="14438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Glide-Reflection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5513" y="243892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Glide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5513" y="29265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Glide-Reflection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43892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002" y="291793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589" y="4410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www.constructingtheuniverse.com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37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86400"/>
            <a:ext cx="4140323" cy="2763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0" y="5486401"/>
            <a:ext cx="4224693" cy="281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5486401"/>
            <a:ext cx="5221939" cy="28194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822" y="5377191"/>
            <a:ext cx="61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10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56"/>
            <a:ext cx="6858000" cy="885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small Golden Rectangle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 r="7329"/>
          <a:stretch/>
        </p:blipFill>
        <p:spPr>
          <a:xfrm>
            <a:off x="5005086" y="592671"/>
            <a:ext cx="1143965" cy="734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706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Whole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Large part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9835" y="268918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Large part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Small part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455" y="28276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584" y="10660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27" y="24459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608" y="4953000"/>
            <a:ext cx="38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for Almond,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00B050"/>
                </a:solidFill>
              </a:rPr>
              <a:t> to construct square,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00B050"/>
                </a:solidFill>
              </a:rPr>
              <a:t> construct GR, 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whirling squares, </a:t>
            </a:r>
            <a:r>
              <a:rPr lang="en-US" sz="1400" b="1" dirty="0" smtClean="0">
                <a:solidFill>
                  <a:srgbClr val="FF0000"/>
                </a:solidFill>
              </a:rPr>
              <a:t>+2</a:t>
            </a:r>
            <a:r>
              <a:rPr lang="en-US" sz="1400" b="1" dirty="0" smtClean="0">
                <a:solidFill>
                  <a:srgbClr val="00B050"/>
                </a:solidFill>
              </a:rPr>
              <a:t> spiral extra credit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137492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Whole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76"/>
            <a:ext cx="6858000" cy="88200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3852" y="1370111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746" y="5486400"/>
            <a:ext cx="56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14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343399"/>
            <a:ext cx="5019555" cy="3996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434934"/>
            <a:ext cx="5129515" cy="390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9" y="1524000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 colors of visible light (rainbow)</a:t>
            </a:r>
            <a:r>
              <a:rPr lang="en-US" b="1" dirty="0" smtClean="0">
                <a:solidFill>
                  <a:srgbClr val="FF0000"/>
                </a:solidFill>
              </a:rPr>
              <a:t>;  </a:t>
            </a:r>
            <a:r>
              <a:rPr lang="en-US" b="1" dirty="0" smtClean="0">
                <a:solidFill>
                  <a:srgbClr val="00B0F0"/>
                </a:solidFill>
              </a:rPr>
              <a:t>7 crystal systems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7 openings in head</a:t>
            </a:r>
            <a:r>
              <a:rPr lang="en-US" b="1" dirty="0" smtClean="0">
                <a:solidFill>
                  <a:srgbClr val="FF0000"/>
                </a:solidFill>
              </a:rPr>
              <a:t>; 7 </a:t>
            </a:r>
            <a:r>
              <a:rPr lang="en-US" b="1" dirty="0" err="1" smtClean="0">
                <a:solidFill>
                  <a:srgbClr val="FF0000"/>
                </a:solidFill>
              </a:rPr>
              <a:t>petaled</a:t>
            </a:r>
            <a:r>
              <a:rPr lang="en-US" b="1" dirty="0" smtClean="0">
                <a:solidFill>
                  <a:srgbClr val="FF0000"/>
                </a:solidFill>
              </a:rPr>
              <a:t> flowers, 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223" y="2514600"/>
            <a:ext cx="548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7 days of the week</a:t>
            </a:r>
            <a:r>
              <a:rPr lang="en-US" sz="1600" b="1" dirty="0" smtClean="0">
                <a:solidFill>
                  <a:srgbClr val="FF0000"/>
                </a:solidFill>
              </a:rPr>
              <a:t>; 7 celestial bodies visible to human eye</a:t>
            </a:r>
            <a:r>
              <a:rPr lang="en-US" sz="1600" b="1" dirty="0" smtClean="0"/>
              <a:t>; </a:t>
            </a:r>
            <a:r>
              <a:rPr lang="en-US" sz="1600" b="1" dirty="0"/>
              <a:t>7 </a:t>
            </a:r>
            <a:r>
              <a:rPr lang="en-US" sz="1600" b="1" dirty="0" smtClean="0"/>
              <a:t>sins/virtues</a:t>
            </a:r>
            <a:r>
              <a:rPr lang="en-US" sz="1600" b="1" dirty="0" smtClean="0">
                <a:solidFill>
                  <a:srgbClr val="FF0000"/>
                </a:solidFill>
              </a:rPr>
              <a:t>; </a:t>
            </a:r>
            <a:r>
              <a:rPr lang="en-US" sz="1600" b="1" dirty="0" smtClean="0">
                <a:solidFill>
                  <a:srgbClr val="00B0F0"/>
                </a:solidFill>
              </a:rPr>
              <a:t>7 shuffles randomize cards</a:t>
            </a:r>
            <a:r>
              <a:rPr lang="en-US" sz="1600" b="1" dirty="0" smtClean="0">
                <a:solidFill>
                  <a:srgbClr val="FF0000"/>
                </a:solidFill>
              </a:rPr>
              <a:t>; 7 sum of opposite sides of dice; </a:t>
            </a:r>
            <a:r>
              <a:rPr lang="en-US" sz="1600" b="1" dirty="0" smtClean="0">
                <a:solidFill>
                  <a:srgbClr val="7030A0"/>
                </a:solidFill>
              </a:rPr>
              <a:t>give </a:t>
            </a:r>
            <a:r>
              <a:rPr lang="en-US" sz="1600" b="1" i="1" dirty="0">
                <a:solidFill>
                  <a:srgbClr val="7030A0"/>
                </a:solidFill>
              </a:rPr>
              <a:t>examples</a:t>
            </a:r>
            <a:r>
              <a:rPr lang="en-US" sz="1600" b="1" dirty="0">
                <a:solidFill>
                  <a:srgbClr val="7030A0"/>
                </a:solidFill>
              </a:rPr>
              <a:t> from mythology, religion, fairy tales</a:t>
            </a:r>
            <a:r>
              <a:rPr lang="en-US" sz="1600" b="1" dirty="0" smtClean="0">
                <a:solidFill>
                  <a:srgbClr val="7030A0"/>
                </a:solidFill>
              </a:rPr>
              <a:t>; …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72" y="2514600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1" y="609600"/>
            <a:ext cx="57912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0384" y="127131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+2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559" y="217033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+2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14"/>
            <a:ext cx="6858000" cy="8870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4" y="4267200"/>
            <a:ext cx="4724400" cy="325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4" y="3048000"/>
            <a:ext cx="4727261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192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Life, </a:t>
            </a:r>
            <a:r>
              <a:rPr lang="en-US" sz="1600" b="1" dirty="0" smtClean="0">
                <a:solidFill>
                  <a:srgbClr val="00B0F0"/>
                </a:solidFill>
              </a:rPr>
              <a:t>Regeneration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Humanness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C000"/>
                </a:solidFill>
              </a:rPr>
              <a:t>Excellence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7030A0"/>
                </a:solidFill>
              </a:rPr>
              <a:t>Righteous Authority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77240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 points for Almond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4 for pentagon construction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4 for Accuracy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66" y="1080700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9" descr="D:\mss\Beginner's Guide\5\pp2.jpg"/>
          <p:cNvPicPr>
            <a:picLocks noChangeAspect="1" noChangeArrowheads="1"/>
          </p:cNvPicPr>
          <p:nvPr/>
        </p:nvPicPr>
        <p:blipFill rotWithShape="1">
          <a:blip r:embed="rId5" cstate="print"/>
          <a:srcRect l="21443" t="16259" r="20749" b="24258"/>
          <a:stretch/>
        </p:blipFill>
        <p:spPr bwMode="auto">
          <a:xfrm>
            <a:off x="812157" y="2667001"/>
            <a:ext cx="1441666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6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37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00969"/>
            <a:ext cx="32766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687045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0, 1</a:t>
            </a:r>
            <a:r>
              <a:rPr lang="en-US" dirty="0" smtClean="0"/>
              <a:t>, 1, 2, 3, 5, 8, 13, 21, </a:t>
            </a:r>
            <a:r>
              <a:rPr lang="en-US" b="1" dirty="0" smtClean="0">
                <a:solidFill>
                  <a:srgbClr val="FF0000"/>
                </a:solidFill>
              </a:rPr>
              <a:t>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7496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/>
              <a:t> &amp; 13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54037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Balanced growth</a:t>
            </a:r>
            <a:r>
              <a:rPr lang="en-US" b="1" dirty="0" smtClean="0">
                <a:solidFill>
                  <a:srgbClr val="FF0000"/>
                </a:solidFill>
              </a:rPr>
              <a:t>, best fit, </a:t>
            </a:r>
            <a:r>
              <a:rPr lang="en-US" b="1" dirty="0" smtClean="0">
                <a:solidFill>
                  <a:srgbClr val="00B050"/>
                </a:solidFill>
              </a:rPr>
              <a:t>maximum exposure to sun, rain &amp; pollen</a:t>
            </a:r>
            <a:r>
              <a:rPr lang="en-US" b="1" dirty="0" smtClean="0">
                <a:solidFill>
                  <a:srgbClr val="FF0000"/>
                </a:solidFill>
              </a:rPr>
              <a:t>, least overlap, </a:t>
            </a:r>
            <a:r>
              <a:rPr lang="en-US" b="1" dirty="0" smtClean="0"/>
              <a:t>harmonious expansion</a:t>
            </a:r>
            <a:r>
              <a:rPr lang="en-US" b="1" dirty="0" smtClean="0">
                <a:solidFill>
                  <a:srgbClr val="FF0000"/>
                </a:solidFill>
              </a:rPr>
              <a:t>, etc.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769517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Fractions made by consecutive Fibonacci Numbers get closer and closer to 1.618…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38" y="91188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8" y="3337668"/>
            <a:ext cx="111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(2 each)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7" y="627876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27" y="75906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028003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India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27" y="161010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30" y="368963"/>
            <a:ext cx="1387683" cy="1318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37" y="8005869"/>
            <a:ext cx="2338963" cy="11158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4736" y="1428113"/>
            <a:ext cx="248858" cy="258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50694" y="13331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10th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404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88"/>
            <a:ext cx="6858000" cy="88976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3000" y="1828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0629" y="1066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86928" y="22479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5353" y="2971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5353" y="3352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955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Tetra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0914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Octa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29" y="799704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Dodeca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461" y="5955268"/>
            <a:ext cx="123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Dodeca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676" y="79970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Icosa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6829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Hexa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891" y="1295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Equal angles, </a:t>
            </a:r>
            <a:r>
              <a:rPr lang="en-US" b="1" dirty="0" smtClean="0">
                <a:solidFill>
                  <a:srgbClr val="00B0F0"/>
                </a:solidFill>
              </a:rPr>
              <a:t>equal edge lengths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same faces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equal distance from corners to center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52" y="3721217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 </a:t>
            </a:r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84" y="1264622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196" y="80107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Tetra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5500" y="271676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5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200"/>
            <a:ext cx="3319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 construct a </a:t>
            </a:r>
            <a:r>
              <a:rPr lang="en-US" b="1" i="1" dirty="0" smtClean="0"/>
              <a:t>Golden </a:t>
            </a:r>
            <a:r>
              <a:rPr lang="en-US" b="1" i="1" u="sng" dirty="0" smtClean="0"/>
              <a:t>Rectangle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start </a:t>
            </a:r>
            <a:r>
              <a:rPr lang="en-US" b="1" dirty="0"/>
              <a:t>with a </a:t>
            </a:r>
            <a:r>
              <a:rPr lang="en-US" b="1" dirty="0">
                <a:solidFill>
                  <a:srgbClr val="FF0000"/>
                </a:solidFill>
              </a:rPr>
              <a:t>square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693480"/>
            <a:ext cx="4111770" cy="76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2438400"/>
            <a:ext cx="66159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59055"/>
              </p:ext>
            </p:extLst>
          </p:nvPr>
        </p:nvGraphicFramePr>
        <p:xfrm>
          <a:off x="152400" y="2438400"/>
          <a:ext cx="66294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3" imgW="6781800" imgH="4230624" progId="CorelDRAW.Graphic.13">
                  <p:embed/>
                </p:oleObj>
              </mc:Choice>
              <mc:Fallback>
                <p:oleObj name="CorelDRAW" r:id="rId3" imgW="6781800" imgH="4230624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6629400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6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2150"/>
            <a:ext cx="5867400" cy="8938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7696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Goodbye and Good Luck!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266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70</cp:revision>
  <cp:lastPrinted>2017-04-13T21:59:01Z</cp:lastPrinted>
  <dcterms:created xsi:type="dcterms:W3CDTF">2015-05-03T14:22:32Z</dcterms:created>
  <dcterms:modified xsi:type="dcterms:W3CDTF">2022-01-16T02:08:05Z</dcterms:modified>
</cp:coreProperties>
</file>